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Be Vietnam" panose="020B0600000101010101" charset="0"/>
      <p:regular r:id="rId19"/>
    </p:embeddedFont>
    <p:embeddedFont>
      <p:font typeface="Source Sans Pro" panose="020B0600000101010101" charset="0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Garet" panose="020B0600000101010101" charset="0"/>
      <p:regular r:id="rId23"/>
    </p:embeddedFont>
    <p:embeddedFont>
      <p:font typeface="Garet Bold" panose="020B0600000101010101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96" y="2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78224" y="8697942"/>
            <a:ext cx="2131553" cy="774671"/>
            <a:chOff x="0" y="0"/>
            <a:chExt cx="2842071" cy="103289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842071" cy="1032894"/>
              <a:chOff x="0" y="0"/>
              <a:chExt cx="1913890" cy="69556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1850390" cy="632066"/>
              </a:xfrm>
              <a:custGeom>
                <a:avLst/>
                <a:gdLst/>
                <a:ahLst/>
                <a:cxnLst/>
                <a:rect l="l" t="t" r="r" b="b"/>
                <a:pathLst>
                  <a:path w="1850390" h="632066">
                    <a:moveTo>
                      <a:pt x="1757680" y="632066"/>
                    </a:moveTo>
                    <a:lnTo>
                      <a:pt x="92710" y="632066"/>
                    </a:lnTo>
                    <a:cubicBezTo>
                      <a:pt x="41910" y="632066"/>
                      <a:pt x="0" y="590155"/>
                      <a:pt x="0" y="5393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6410" y="0"/>
                    </a:lnTo>
                    <a:cubicBezTo>
                      <a:pt x="1807210" y="0"/>
                      <a:pt x="1849120" y="41910"/>
                      <a:pt x="1849120" y="92710"/>
                    </a:cubicBezTo>
                    <a:lnTo>
                      <a:pt x="1849120" y="538086"/>
                    </a:lnTo>
                    <a:cubicBezTo>
                      <a:pt x="1850390" y="590155"/>
                      <a:pt x="1808480" y="632066"/>
                      <a:pt x="1757680" y="632066"/>
                    </a:cubicBezTo>
                    <a:close/>
                  </a:path>
                </a:pathLst>
              </a:custGeom>
              <a:solidFill>
                <a:srgbClr val="1067F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69556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95566">
                    <a:moveTo>
                      <a:pt x="1789430" y="59690"/>
                    </a:moveTo>
                    <a:cubicBezTo>
                      <a:pt x="1824990" y="59690"/>
                      <a:pt x="1854200" y="88900"/>
                      <a:pt x="1854200" y="124460"/>
                    </a:cubicBezTo>
                    <a:lnTo>
                      <a:pt x="1854200" y="571106"/>
                    </a:lnTo>
                    <a:cubicBezTo>
                      <a:pt x="1854200" y="606666"/>
                      <a:pt x="1824990" y="635876"/>
                      <a:pt x="1789430" y="635876"/>
                    </a:cubicBezTo>
                    <a:lnTo>
                      <a:pt x="124460" y="635876"/>
                    </a:lnTo>
                    <a:cubicBezTo>
                      <a:pt x="88900" y="635876"/>
                      <a:pt x="59690" y="606666"/>
                      <a:pt x="59690" y="57110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89430" y="59690"/>
                    </a:lnTo>
                    <a:moveTo>
                      <a:pt x="178943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71106"/>
                    </a:lnTo>
                    <a:cubicBezTo>
                      <a:pt x="0" y="639686"/>
                      <a:pt x="55880" y="695566"/>
                      <a:pt x="124460" y="695566"/>
                    </a:cubicBezTo>
                    <a:lnTo>
                      <a:pt x="1789430" y="695566"/>
                    </a:lnTo>
                    <a:cubicBezTo>
                      <a:pt x="1858010" y="695566"/>
                      <a:pt x="1913890" y="639686"/>
                      <a:pt x="1913890" y="571106"/>
                    </a:cubicBezTo>
                    <a:lnTo>
                      <a:pt x="1913890" y="124460"/>
                    </a:lnTo>
                    <a:cubicBezTo>
                      <a:pt x="1913890" y="55880"/>
                      <a:pt x="1858010" y="0"/>
                      <a:pt x="1789430" y="0"/>
                    </a:cubicBezTo>
                    <a:close/>
                  </a:path>
                </a:pathLst>
              </a:custGeom>
              <a:solidFill>
                <a:srgbClr val="1067F4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81575" y="230062"/>
              <a:ext cx="267892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AFB"/>
                  </a:solidFill>
                  <a:latin typeface="Source Sans Pro"/>
                </a:rPr>
                <a:t>Start Now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010025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61313"/>
                </a:solidFill>
                <a:latin typeface="Garet Bold"/>
              </a:rPr>
              <a:t>VoiceVision</a:t>
            </a:r>
            <a:endParaRPr lang="en-US" sz="9000" dirty="0">
              <a:solidFill>
                <a:srgbClr val="061313"/>
              </a:solidFill>
              <a:latin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0764" y="5633031"/>
            <a:ext cx="14745108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 err="1">
                <a:solidFill>
                  <a:srgbClr val="545454"/>
                </a:solidFill>
                <a:latin typeface="Garet" panose="020B0600000101010101" charset="0"/>
                <a:ea typeface="Be Vietnam"/>
              </a:rPr>
              <a:t>시각</a:t>
            </a:r>
            <a:r>
              <a:rPr lang="en-US" sz="4999" dirty="0">
                <a:solidFill>
                  <a:srgbClr val="545454"/>
                </a:solidFill>
                <a:latin typeface="Garet" panose="020B0600000101010101" charset="0"/>
                <a:ea typeface="Be Vietnam"/>
              </a:rPr>
              <a:t> </a:t>
            </a:r>
            <a:r>
              <a:rPr lang="en-US" sz="4999" dirty="0" err="1">
                <a:solidFill>
                  <a:srgbClr val="545454"/>
                </a:solidFill>
                <a:latin typeface="Garet" panose="020B0600000101010101" charset="0"/>
                <a:ea typeface="Be Vietnam"/>
              </a:rPr>
              <a:t>장애인을</a:t>
            </a:r>
            <a:r>
              <a:rPr lang="en-US" sz="4999" dirty="0">
                <a:solidFill>
                  <a:srgbClr val="545454"/>
                </a:solidFill>
                <a:latin typeface="Garet" panose="020B0600000101010101" charset="0"/>
                <a:ea typeface="Be Vietnam"/>
              </a:rPr>
              <a:t> </a:t>
            </a:r>
            <a:r>
              <a:rPr lang="en-US" sz="4999" dirty="0" err="1">
                <a:solidFill>
                  <a:srgbClr val="545454"/>
                </a:solidFill>
                <a:latin typeface="Garet" panose="020B0600000101010101" charset="0"/>
                <a:ea typeface="Be Vietnam"/>
              </a:rPr>
              <a:t>위한</a:t>
            </a:r>
            <a:r>
              <a:rPr lang="en-US" sz="4999" dirty="0">
                <a:solidFill>
                  <a:srgbClr val="545454"/>
                </a:solidFill>
                <a:latin typeface="Garet" panose="020B0600000101010101" charset="0"/>
                <a:ea typeface="Be Vietnam"/>
              </a:rPr>
              <a:t> </a:t>
            </a:r>
            <a:r>
              <a:rPr lang="en-US" sz="4999" dirty="0" err="1">
                <a:solidFill>
                  <a:srgbClr val="545454"/>
                </a:solidFill>
                <a:latin typeface="Garet" panose="020B0600000101010101" charset="0"/>
                <a:ea typeface="Be Vietnam"/>
              </a:rPr>
              <a:t>프로젝트</a:t>
            </a:r>
            <a:endParaRPr lang="en-US" sz="4999" dirty="0">
              <a:solidFill>
                <a:srgbClr val="545454"/>
              </a:solidFill>
              <a:latin typeface="Garet" panose="020B0600000101010101" charset="0"/>
              <a:ea typeface="Be Vietna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72616" y="8066454"/>
            <a:ext cx="443634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 err="1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경북SW고_</a:t>
            </a:r>
            <a:r>
              <a:rPr lang="en-US" sz="3700" dirty="0" err="1" smtClean="0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러닝머신</a:t>
            </a:r>
            <a:endParaRPr lang="en-US" sz="3700" dirty="0">
              <a:solidFill>
                <a:srgbClr val="000000"/>
              </a:solidFill>
              <a:latin typeface="Garet" panose="020B0600000101010101" charset="0"/>
              <a:ea typeface="Gare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72616" y="8922414"/>
            <a:ext cx="376758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 err="1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팀장</a:t>
            </a:r>
            <a:r>
              <a:rPr lang="en-US" sz="3100" dirty="0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 : </a:t>
            </a:r>
            <a:r>
              <a:rPr lang="en-US" sz="3100" dirty="0" err="1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우영웅</a:t>
            </a:r>
            <a:endParaRPr lang="en-US" sz="3100" dirty="0">
              <a:solidFill>
                <a:srgbClr val="000000"/>
              </a:solidFill>
              <a:latin typeface="Garet" panose="020B0600000101010101" charset="0"/>
              <a:ea typeface="Garet Bold"/>
            </a:endParaRPr>
          </a:p>
          <a:p>
            <a:pPr algn="ctr">
              <a:lnSpc>
                <a:spcPts val="4340"/>
              </a:lnSpc>
            </a:pPr>
            <a:r>
              <a:rPr lang="en-US" sz="3100" dirty="0" err="1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팀원</a:t>
            </a:r>
            <a:r>
              <a:rPr lang="en-US" sz="3100" dirty="0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 : 이재경, </a:t>
            </a:r>
            <a:r>
              <a:rPr lang="en-US" sz="3100" dirty="0" err="1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황기성</a:t>
            </a:r>
            <a:endParaRPr lang="en-US" sz="3100" dirty="0">
              <a:solidFill>
                <a:srgbClr val="000000"/>
              </a:solidFill>
              <a:latin typeface="Garet" panose="020B0600000101010101" charset="0"/>
              <a:ea typeface="Garet Bold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17" name="TextBox 12"/>
          <p:cNvSpPr txBox="1"/>
          <p:nvPr/>
        </p:nvSpPr>
        <p:spPr>
          <a:xfrm>
            <a:off x="12061833" y="287655"/>
            <a:ext cx="5178417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 2023 October 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1833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기대 효과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67187" y="1986054"/>
            <a:ext cx="6971814" cy="6285056"/>
            <a:chOff x="267187" y="1986054"/>
            <a:chExt cx="6971814" cy="6285056"/>
          </a:xfrm>
        </p:grpSpPr>
        <p:sp>
          <p:nvSpPr>
            <p:cNvPr id="4" name="Freeform 4"/>
            <p:cNvSpPr/>
            <p:nvPr/>
          </p:nvSpPr>
          <p:spPr>
            <a:xfrm>
              <a:off x="1263812" y="1986054"/>
              <a:ext cx="4819650" cy="4819650"/>
            </a:xfrm>
            <a:custGeom>
              <a:avLst/>
              <a:gdLst/>
              <a:ahLst/>
              <a:cxnLst/>
              <a:rect l="l" t="t" r="r" b="b"/>
              <a:pathLst>
                <a:path w="1526205" h="1526205">
                  <a:moveTo>
                    <a:pt x="0" y="0"/>
                  </a:moveTo>
                  <a:lnTo>
                    <a:pt x="1526206" y="0"/>
                  </a:lnTo>
                  <a:lnTo>
                    <a:pt x="1526206" y="1526205"/>
                  </a:lnTo>
                  <a:lnTo>
                    <a:pt x="0" y="1526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67187" y="6988708"/>
              <a:ext cx="6971814" cy="12824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시각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장애인을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위한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TTS </a:t>
              </a:r>
              <a:endParaRPr lang="en-US" sz="3600" dirty="0" smtClean="0">
                <a:solidFill>
                  <a:srgbClr val="000000"/>
                </a:solidFill>
                <a:latin typeface="Garet" panose="020B0600000101010101" charset="0"/>
                <a:ea typeface="Garet Bold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AI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로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안전하게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제품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사용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안내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작성</a:t>
              </a:r>
              <a:endParaRPr lang="en-US" sz="3600" dirty="0">
                <a:solidFill>
                  <a:srgbClr val="000000"/>
                </a:solidFill>
                <a:latin typeface="Garet" panose="020B0600000101010101" charset="0"/>
                <a:ea typeface="Garet Bold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572500" y="2311951"/>
            <a:ext cx="9220200" cy="5937467"/>
            <a:chOff x="8572500" y="2311951"/>
            <a:chExt cx="9220200" cy="5937467"/>
          </a:xfrm>
        </p:grpSpPr>
        <p:sp>
          <p:nvSpPr>
            <p:cNvPr id="5" name="Freeform 5"/>
            <p:cNvSpPr/>
            <p:nvPr/>
          </p:nvSpPr>
          <p:spPr>
            <a:xfrm>
              <a:off x="11098672" y="2311951"/>
              <a:ext cx="4167856" cy="4167856"/>
            </a:xfrm>
            <a:custGeom>
              <a:avLst/>
              <a:gdLst/>
              <a:ahLst/>
              <a:cxnLst/>
              <a:rect l="l" t="t" r="r" b="b"/>
              <a:pathLst>
                <a:path w="1194106" h="1194106">
                  <a:moveTo>
                    <a:pt x="0" y="0"/>
                  </a:moveTo>
                  <a:lnTo>
                    <a:pt x="1194106" y="0"/>
                  </a:lnTo>
                  <a:lnTo>
                    <a:pt x="1194106" y="1194107"/>
                  </a:lnTo>
                  <a:lnTo>
                    <a:pt x="0" y="1194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8572500" y="6967016"/>
              <a:ext cx="9220200" cy="12824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음성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입력으로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정보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수집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, </a:t>
              </a:r>
              <a:endParaRPr lang="en-US" sz="3600" dirty="0" smtClean="0">
                <a:solidFill>
                  <a:srgbClr val="000000"/>
                </a:solidFill>
                <a:latin typeface="Garet" panose="020B0600000101010101" charset="0"/>
                <a:ea typeface="Garet Bold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텍스트로</a:t>
              </a:r>
              <a:r>
                <a:rPr lang="en-US" sz="3600" dirty="0" smtClean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변환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, </a:t>
              </a:r>
              <a:r>
                <a:rPr lang="en-US" sz="3600" dirty="0" err="1" smtClean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음성</a:t>
              </a:r>
              <a:r>
                <a:rPr lang="en-US" sz="3600" dirty="0" smtClean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출력으로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정보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접근</a:t>
              </a:r>
              <a:r>
                <a:rPr lang="en-US" sz="3600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개선</a:t>
              </a:r>
              <a:endParaRPr lang="en-US" sz="3600" dirty="0">
                <a:solidFill>
                  <a:srgbClr val="000000"/>
                </a:solidFill>
                <a:latin typeface="Garet" panose="020B0600000101010101" charset="0"/>
                <a:ea typeface="Garet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61833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ko-KR" altLang="en-US" sz="2400" dirty="0" err="1" smtClean="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아쉬운점</a:t>
            </a:r>
            <a:endParaRPr lang="en-US" sz="2400" dirty="0">
              <a:solidFill>
                <a:srgbClr val="FAFAFB"/>
              </a:solidFill>
              <a:latin typeface="Garet" panose="020B0600000101010101" charset="0"/>
              <a:ea typeface="Source Sans Pro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915400" y="2402114"/>
            <a:ext cx="6971814" cy="4746539"/>
            <a:chOff x="8915400" y="2402114"/>
            <a:chExt cx="6971814" cy="4746539"/>
          </a:xfrm>
        </p:grpSpPr>
        <p:grpSp>
          <p:nvGrpSpPr>
            <p:cNvPr id="18" name="그룹 17"/>
            <p:cNvGrpSpPr/>
            <p:nvPr/>
          </p:nvGrpSpPr>
          <p:grpSpPr>
            <a:xfrm>
              <a:off x="10591800" y="2402114"/>
              <a:ext cx="4321629" cy="3601357"/>
              <a:chOff x="9151257" y="3086100"/>
              <a:chExt cx="4321629" cy="3601357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1257" y="3086100"/>
                <a:ext cx="4321629" cy="3601357"/>
              </a:xfrm>
              <a:prstGeom prst="rect">
                <a:avLst/>
              </a:prstGeom>
            </p:spPr>
          </p:pic>
          <p:sp>
            <p:nvSpPr>
              <p:cNvPr id="17" name="십자형 16"/>
              <p:cNvSpPr/>
              <p:nvPr/>
            </p:nvSpPr>
            <p:spPr>
              <a:xfrm rot="18777676">
                <a:off x="9420869" y="3234658"/>
                <a:ext cx="1016000" cy="1016000"/>
              </a:xfrm>
              <a:prstGeom prst="plus">
                <a:avLst>
                  <a:gd name="adj" fmla="val 46389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8"/>
            <p:cNvSpPr txBox="1"/>
            <p:nvPr/>
          </p:nvSpPr>
          <p:spPr>
            <a:xfrm>
              <a:off x="8915400" y="6507452"/>
              <a:ext cx="6971814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ko-KR" altLang="en-US" sz="4400" b="1" dirty="0" smtClean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실시간 소통 문제</a:t>
              </a:r>
              <a:endParaRPr lang="en-US" sz="4400" b="1" dirty="0">
                <a:solidFill>
                  <a:srgbClr val="000000"/>
                </a:solidFill>
                <a:latin typeface="Garet" panose="020B0600000101010101" charset="0"/>
                <a:ea typeface="Garet Bold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62381" y="2402114"/>
            <a:ext cx="6971814" cy="4750451"/>
            <a:chOff x="464812" y="2400300"/>
            <a:chExt cx="6971814" cy="4750451"/>
          </a:xfrm>
        </p:grpSpPr>
        <p:grpSp>
          <p:nvGrpSpPr>
            <p:cNvPr id="13" name="그룹 12"/>
            <p:cNvGrpSpPr/>
            <p:nvPr/>
          </p:nvGrpSpPr>
          <p:grpSpPr>
            <a:xfrm>
              <a:off x="2057400" y="2400300"/>
              <a:ext cx="3846286" cy="3837214"/>
              <a:chOff x="2286000" y="3238500"/>
              <a:chExt cx="4953000" cy="487619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0" y="3238500"/>
                <a:ext cx="4876190" cy="4876190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4038600" y="3390900"/>
                <a:ext cx="1371600" cy="15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410200" y="3390900"/>
                <a:ext cx="1751990" cy="1600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3" t="3126" r="64520" b="65621"/>
              <a:stretch/>
            </p:blipFill>
            <p:spPr>
              <a:xfrm>
                <a:off x="4038600" y="3390900"/>
                <a:ext cx="1600200" cy="15240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3" t="3126" r="64520" b="65621"/>
              <a:stretch/>
            </p:blipFill>
            <p:spPr>
              <a:xfrm>
                <a:off x="5638800" y="3390900"/>
                <a:ext cx="1600200" cy="1524000"/>
              </a:xfrm>
              <a:prstGeom prst="rect">
                <a:avLst/>
              </a:prstGeom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6172200" y="49149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8"/>
            <p:cNvSpPr txBox="1"/>
            <p:nvPr/>
          </p:nvSpPr>
          <p:spPr>
            <a:xfrm>
              <a:off x="464812" y="6505638"/>
              <a:ext cx="6971814" cy="6451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ko-KR" altLang="en-US" sz="4400" b="1" dirty="0" smtClean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데이터 수집</a:t>
              </a:r>
              <a:endParaRPr lang="en-US" sz="4400" b="1" dirty="0">
                <a:solidFill>
                  <a:srgbClr val="000000"/>
                </a:solidFill>
                <a:latin typeface="Garet" panose="020B0600000101010101" charset="0"/>
                <a:ea typeface="Garet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1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0" y="7330157"/>
            <a:ext cx="600102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팀장 : 우영웅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884814"/>
            <a:ext cx="6001024" cy="48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Garet" panose="020B0600000101010101" charset="0"/>
                <a:ea typeface="Source Sans Pro"/>
              </a:rPr>
              <a:t>음성 인식, TTS, CNN 모델 제작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6976" y="7884814"/>
            <a:ext cx="6001024" cy="48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Garet" panose="020B0600000101010101" charset="0"/>
              </a:rPr>
              <a:t>UI 구현 및 모델 학습 데이터 수집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43488" y="7330157"/>
            <a:ext cx="600102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팀원 : 황기성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78383" y="7330157"/>
            <a:ext cx="600102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팀원 : 이재경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43488" y="7884814"/>
            <a:ext cx="6001024" cy="48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Garet" panose="020B0600000101010101" charset="0"/>
                <a:ea typeface="Source Sans Pro"/>
              </a:rPr>
              <a:t>데이터 제작 및 파인튜닝, 변역 기능 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61833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팀원 소개</a:t>
            </a:r>
          </a:p>
        </p:txBody>
      </p:sp>
      <p:grpSp>
        <p:nvGrpSpPr>
          <p:cNvPr id="16" name="Group 2"/>
          <p:cNvGrpSpPr/>
          <p:nvPr/>
        </p:nvGrpSpPr>
        <p:grpSpPr>
          <a:xfrm>
            <a:off x="-89179" y="1191631"/>
            <a:ext cx="18288000" cy="5792954"/>
            <a:chOff x="0" y="0"/>
            <a:chExt cx="24384000" cy="7723938"/>
          </a:xfrm>
        </p:grpSpPr>
        <p:pic>
          <p:nvPicPr>
            <p:cNvPr id="17" name="Picture 3"/>
            <p:cNvPicPr>
              <a:picLocks noChangeAspect="1"/>
            </p:cNvPicPr>
            <p:nvPr/>
          </p:nvPicPr>
          <p:blipFill>
            <a:blip r:embed="rId2"/>
            <a:srcRect b="27863"/>
            <a:stretch>
              <a:fillRect/>
            </a:stretch>
          </p:blipFill>
          <p:spPr>
            <a:xfrm>
              <a:off x="0" y="0"/>
              <a:ext cx="8026400" cy="7723938"/>
            </a:xfrm>
            <a:prstGeom prst="rect">
              <a:avLst/>
            </a:prstGeom>
          </p:spPr>
        </p:pic>
        <p:pic>
          <p:nvPicPr>
            <p:cNvPr id="18" name="Picture 4"/>
            <p:cNvPicPr>
              <a:picLocks noChangeAspect="1"/>
            </p:cNvPicPr>
            <p:nvPr/>
          </p:nvPicPr>
          <p:blipFill>
            <a:blip r:embed="rId3"/>
            <a:srcRect b="21084"/>
            <a:stretch>
              <a:fillRect/>
            </a:stretch>
          </p:blipFill>
          <p:spPr>
            <a:xfrm>
              <a:off x="8178800" y="0"/>
              <a:ext cx="8026400" cy="7723938"/>
            </a:xfrm>
            <a:prstGeom prst="rect">
              <a:avLst/>
            </a:prstGeom>
          </p:spPr>
        </p:pic>
        <p:pic>
          <p:nvPicPr>
            <p:cNvPr id="19" name="Picture 5"/>
            <p:cNvPicPr>
              <a:picLocks noChangeAspect="1"/>
            </p:cNvPicPr>
            <p:nvPr/>
          </p:nvPicPr>
          <p:blipFill>
            <a:blip r:embed="rId4"/>
            <a:srcRect t="21586" b="35109"/>
            <a:stretch>
              <a:fillRect/>
            </a:stretch>
          </p:blipFill>
          <p:spPr>
            <a:xfrm>
              <a:off x="16357600" y="0"/>
              <a:ext cx="8026400" cy="77239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78224" y="8697942"/>
            <a:ext cx="2131553" cy="774671"/>
            <a:chOff x="0" y="0"/>
            <a:chExt cx="2842071" cy="103289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842071" cy="1032894"/>
              <a:chOff x="0" y="0"/>
              <a:chExt cx="1913890" cy="69556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1850390" cy="632066"/>
              </a:xfrm>
              <a:custGeom>
                <a:avLst/>
                <a:gdLst/>
                <a:ahLst/>
                <a:cxnLst/>
                <a:rect l="l" t="t" r="r" b="b"/>
                <a:pathLst>
                  <a:path w="1850390" h="632066">
                    <a:moveTo>
                      <a:pt x="1757680" y="632066"/>
                    </a:moveTo>
                    <a:lnTo>
                      <a:pt x="92710" y="632066"/>
                    </a:lnTo>
                    <a:cubicBezTo>
                      <a:pt x="41910" y="632066"/>
                      <a:pt x="0" y="590155"/>
                      <a:pt x="0" y="5393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6410" y="0"/>
                    </a:lnTo>
                    <a:cubicBezTo>
                      <a:pt x="1807210" y="0"/>
                      <a:pt x="1849120" y="41910"/>
                      <a:pt x="1849120" y="92710"/>
                    </a:cubicBezTo>
                    <a:lnTo>
                      <a:pt x="1849120" y="538086"/>
                    </a:lnTo>
                    <a:cubicBezTo>
                      <a:pt x="1850390" y="590155"/>
                      <a:pt x="1808480" y="632066"/>
                      <a:pt x="1757680" y="632066"/>
                    </a:cubicBezTo>
                    <a:close/>
                  </a:path>
                </a:pathLst>
              </a:custGeom>
              <a:solidFill>
                <a:srgbClr val="F5F6F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69556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95566">
                    <a:moveTo>
                      <a:pt x="1789430" y="59690"/>
                    </a:moveTo>
                    <a:cubicBezTo>
                      <a:pt x="1824990" y="59690"/>
                      <a:pt x="1854200" y="88900"/>
                      <a:pt x="1854200" y="124460"/>
                    </a:cubicBezTo>
                    <a:lnTo>
                      <a:pt x="1854200" y="571106"/>
                    </a:lnTo>
                    <a:cubicBezTo>
                      <a:pt x="1854200" y="606666"/>
                      <a:pt x="1824990" y="635876"/>
                      <a:pt x="1789430" y="635876"/>
                    </a:cubicBezTo>
                    <a:lnTo>
                      <a:pt x="124460" y="635876"/>
                    </a:lnTo>
                    <a:cubicBezTo>
                      <a:pt x="88900" y="635876"/>
                      <a:pt x="59690" y="606666"/>
                      <a:pt x="59690" y="57110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89430" y="59690"/>
                    </a:lnTo>
                    <a:moveTo>
                      <a:pt x="178943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71106"/>
                    </a:lnTo>
                    <a:cubicBezTo>
                      <a:pt x="0" y="639686"/>
                      <a:pt x="55880" y="695566"/>
                      <a:pt x="124460" y="695566"/>
                    </a:cubicBezTo>
                    <a:lnTo>
                      <a:pt x="1789430" y="695566"/>
                    </a:lnTo>
                    <a:cubicBezTo>
                      <a:pt x="1858010" y="695566"/>
                      <a:pt x="1913890" y="639686"/>
                      <a:pt x="1913890" y="571106"/>
                    </a:cubicBezTo>
                    <a:lnTo>
                      <a:pt x="1913890" y="124460"/>
                    </a:lnTo>
                    <a:cubicBezTo>
                      <a:pt x="1913890" y="55880"/>
                      <a:pt x="1858010" y="0"/>
                      <a:pt x="1789430" y="0"/>
                    </a:cubicBezTo>
                    <a:close/>
                  </a:path>
                </a:pathLst>
              </a:custGeom>
              <a:solidFill>
                <a:srgbClr val="1067F4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81575" y="230062"/>
              <a:ext cx="267892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61313"/>
                  </a:solidFill>
                  <a:latin typeface="Source Sans Pro"/>
                </a:rPr>
                <a:t>The End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010025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61313"/>
                </a:solidFill>
                <a:latin typeface="Garet Bold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61833" y="287655"/>
            <a:ext cx="5178417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AFAFB"/>
                </a:solidFill>
                <a:latin typeface="Garet" panose="020B0600000101010101" charset="0"/>
              </a:rPr>
              <a:t> 2023 October 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1028700"/>
            <a:ext cx="8956760" cy="9258300"/>
          </a:xfrm>
          <a:custGeom>
            <a:avLst/>
            <a:gdLst/>
            <a:ahLst/>
            <a:cxnLst/>
            <a:rect l="l" t="t" r="r" b="b"/>
            <a:pathLst>
              <a:path w="8956760" h="9258300">
                <a:moveTo>
                  <a:pt x="0" y="0"/>
                </a:moveTo>
                <a:lnTo>
                  <a:pt x="8956760" y="0"/>
                </a:lnTo>
                <a:lnTo>
                  <a:pt x="895676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11558" t="-4292" r="-3225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61833" y="2908360"/>
            <a:ext cx="4190785" cy="61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1"/>
              </a:lnSpc>
            </a:pPr>
            <a:r>
              <a:rPr lang="en-US" sz="3537" dirty="0" err="1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제작</a:t>
            </a:r>
            <a:r>
              <a:rPr lang="en-US" sz="3537" dirty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 </a:t>
            </a:r>
            <a:r>
              <a:rPr lang="en-US" sz="3537" dirty="0" err="1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동기</a:t>
            </a:r>
            <a:r>
              <a:rPr lang="en-US" sz="3537" dirty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61833" y="5048371"/>
            <a:ext cx="4190785" cy="61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1"/>
              </a:lnSpc>
            </a:pPr>
            <a:r>
              <a:rPr lang="en-US" sz="3537" dirty="0" smtClean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구</a:t>
            </a:r>
            <a:r>
              <a:rPr lang="ko-KR" altLang="en-US" sz="3537" dirty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현</a:t>
            </a:r>
            <a:r>
              <a:rPr lang="en-US" sz="3537" dirty="0" smtClean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 </a:t>
            </a:r>
            <a:r>
              <a:rPr lang="en-US" sz="3537" dirty="0" err="1" smtClean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영상</a:t>
            </a:r>
            <a:endParaRPr lang="en-US" sz="3537" dirty="0">
              <a:solidFill>
                <a:srgbClr val="061313"/>
              </a:solidFill>
              <a:latin typeface="Garet" panose="020B0600000101010101" charset="0"/>
              <a:ea typeface="Gare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061833" y="3980104"/>
            <a:ext cx="4190785" cy="61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1"/>
              </a:lnSpc>
            </a:pPr>
            <a:r>
              <a:rPr lang="en-US" sz="3537" dirty="0" err="1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기술</a:t>
            </a:r>
            <a:r>
              <a:rPr lang="en-US" sz="3537" dirty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 </a:t>
            </a:r>
            <a:r>
              <a:rPr lang="en-US" sz="3537" dirty="0" err="1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소개</a:t>
            </a:r>
            <a:endParaRPr lang="en-US" sz="3537" dirty="0">
              <a:solidFill>
                <a:srgbClr val="061313"/>
              </a:solidFill>
              <a:latin typeface="Garet" panose="020B0600000101010101" charset="0"/>
              <a:ea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61833" y="6113097"/>
            <a:ext cx="4190785" cy="61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1"/>
              </a:lnSpc>
            </a:pPr>
            <a:r>
              <a:rPr lang="en-US" sz="3537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기대효과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1833" y="7181364"/>
            <a:ext cx="4190785" cy="61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1"/>
              </a:lnSpc>
            </a:pPr>
            <a:r>
              <a:rPr lang="ko-KR" altLang="en-US" sz="3537" dirty="0" err="1" smtClean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아쉬운점</a:t>
            </a:r>
            <a:endParaRPr lang="en-US" sz="3537" dirty="0">
              <a:solidFill>
                <a:srgbClr val="061313"/>
              </a:solidFill>
              <a:latin typeface="Garet" panose="020B0600000101010101" charset="0"/>
              <a:ea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1537096"/>
            <a:ext cx="1890860" cy="10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목차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61833" y="287655"/>
            <a:ext cx="5178417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 2023 October 22 </a:t>
            </a:r>
          </a:p>
        </p:txBody>
      </p:sp>
      <p:sp>
        <p:nvSpPr>
          <p:cNvPr id="13" name="TextBox 9"/>
          <p:cNvSpPr txBox="1"/>
          <p:nvPr/>
        </p:nvSpPr>
        <p:spPr>
          <a:xfrm>
            <a:off x="12061833" y="8249631"/>
            <a:ext cx="4190785" cy="61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1"/>
              </a:lnSpc>
            </a:pPr>
            <a:r>
              <a:rPr lang="en-US" sz="3537" dirty="0" err="1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팀원</a:t>
            </a:r>
            <a:r>
              <a:rPr lang="en-US" sz="3537" dirty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 </a:t>
            </a:r>
            <a:r>
              <a:rPr lang="en-US" sz="3537" dirty="0" err="1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소개</a:t>
            </a:r>
            <a:endParaRPr lang="en-US" sz="3537" dirty="0">
              <a:solidFill>
                <a:srgbClr val="061313"/>
              </a:solidFill>
              <a:latin typeface="Garet" panose="020B0600000101010101" charset="0"/>
              <a:ea typeface="Gare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9320" y="40892"/>
            <a:ext cx="9908680" cy="10246108"/>
          </a:xfrm>
          <a:custGeom>
            <a:avLst/>
            <a:gdLst/>
            <a:ahLst/>
            <a:cxnLst/>
            <a:rect l="l" t="t" r="r" b="b"/>
            <a:pathLst>
              <a:path w="9908680" h="10246108">
                <a:moveTo>
                  <a:pt x="0" y="0"/>
                </a:moveTo>
                <a:lnTo>
                  <a:pt x="9908680" y="0"/>
                </a:lnTo>
                <a:lnTo>
                  <a:pt x="9908680" y="10246108"/>
                </a:lnTo>
                <a:lnTo>
                  <a:pt x="0" y="1024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673" b="-2267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3208" y="1693675"/>
            <a:ext cx="7203575" cy="8593325"/>
            <a:chOff x="0" y="0"/>
            <a:chExt cx="17751635" cy="211763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51634" cy="21176371"/>
            </a:xfrm>
            <a:custGeom>
              <a:avLst/>
              <a:gdLst/>
              <a:ahLst/>
              <a:cxnLst/>
              <a:rect l="l" t="t" r="r" b="b"/>
              <a:pathLst>
                <a:path w="17751634" h="21176371">
                  <a:moveTo>
                    <a:pt x="0" y="0"/>
                  </a:moveTo>
                  <a:lnTo>
                    <a:pt x="17751634" y="0"/>
                  </a:lnTo>
                  <a:lnTo>
                    <a:pt x="17751634" y="21176371"/>
                  </a:lnTo>
                  <a:lnTo>
                    <a:pt x="0" y="2117637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856272" y="2447700"/>
            <a:ext cx="703638" cy="703638"/>
          </a:xfrm>
          <a:custGeom>
            <a:avLst/>
            <a:gdLst/>
            <a:ahLst/>
            <a:cxnLst/>
            <a:rect l="l" t="t" r="r" b="b"/>
            <a:pathLst>
              <a:path w="703638" h="703638">
                <a:moveTo>
                  <a:pt x="0" y="0"/>
                </a:moveTo>
                <a:lnTo>
                  <a:pt x="703639" y="0"/>
                </a:lnTo>
                <a:lnTo>
                  <a:pt x="703639" y="703638"/>
                </a:lnTo>
                <a:lnTo>
                  <a:pt x="0" y="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080883" y="9408178"/>
            <a:ext cx="517841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ource Sans Pro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1350" y="2775709"/>
            <a:ext cx="2267291" cy="68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제작</a:t>
            </a:r>
            <a:r>
              <a:rPr lang="en-US" sz="3999" dirty="0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 </a:t>
            </a:r>
            <a:r>
              <a:rPr lang="en-US" sz="3999" dirty="0" err="1">
                <a:solidFill>
                  <a:srgbClr val="061313"/>
                </a:solidFill>
                <a:latin typeface="Garet" panose="020B0600000101010101" charset="0"/>
                <a:ea typeface="Garet Bold"/>
              </a:rPr>
              <a:t>동기</a:t>
            </a:r>
            <a:endParaRPr lang="en-US" sz="3999" dirty="0">
              <a:solidFill>
                <a:srgbClr val="061313"/>
              </a:solidFill>
              <a:latin typeface="Garet" panose="020B0600000101010101" charset="0"/>
              <a:ea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4078" y="4609001"/>
            <a:ext cx="6501836" cy="222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Garet" panose="020B0600000101010101" charset="0"/>
                <a:ea typeface="Source Sans Pro"/>
              </a:rPr>
              <a:t>모든 사람들이 동등한 기회와 접근성을 가지는 것은 중요한 가치라고 생각합니다.</a:t>
            </a:r>
          </a:p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Garet" panose="020B0600000101010101" charset="0"/>
                <a:ea typeface="Source Sans Pro"/>
              </a:rPr>
              <a:t>이 프로젝트는 시각 장애인들이 인공지능의 최신 서비스를 독립적으로 활용할 수 있도록 하기 위해 제작되었습니다.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61833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 err="1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제작</a:t>
            </a: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 </a:t>
            </a:r>
            <a:r>
              <a:rPr lang="en-US" sz="2400" dirty="0" err="1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동기</a:t>
            </a:r>
            <a:endParaRPr lang="en-US" sz="2400" dirty="0">
              <a:solidFill>
                <a:srgbClr val="FAFAFB"/>
              </a:solidFill>
              <a:latin typeface="Garet" panose="020B0600000101010101" charset="0"/>
              <a:ea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03943" y="1624134"/>
            <a:ext cx="1808204" cy="1808204"/>
          </a:xfrm>
          <a:custGeom>
            <a:avLst/>
            <a:gdLst/>
            <a:ahLst/>
            <a:cxnLst/>
            <a:rect l="l" t="t" r="r" b="b"/>
            <a:pathLst>
              <a:path w="1808204" h="1808204">
                <a:moveTo>
                  <a:pt x="0" y="0"/>
                </a:moveTo>
                <a:lnTo>
                  <a:pt x="1808204" y="0"/>
                </a:lnTo>
                <a:lnTo>
                  <a:pt x="1808204" y="1808204"/>
                </a:lnTo>
                <a:lnTo>
                  <a:pt x="0" y="180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0809" y="4032413"/>
            <a:ext cx="2751454" cy="1636835"/>
          </a:xfrm>
          <a:custGeom>
            <a:avLst/>
            <a:gdLst/>
            <a:ahLst/>
            <a:cxnLst/>
            <a:rect l="l" t="t" r="r" b="b"/>
            <a:pathLst>
              <a:path w="2751454" h="1636835">
                <a:moveTo>
                  <a:pt x="0" y="0"/>
                </a:moveTo>
                <a:lnTo>
                  <a:pt x="2751454" y="0"/>
                </a:lnTo>
                <a:lnTo>
                  <a:pt x="2751454" y="1636835"/>
                </a:lnTo>
                <a:lnTo>
                  <a:pt x="0" y="1636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17" b="-201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54314" y="2277827"/>
            <a:ext cx="1088292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51"/>
              </a:lnSpc>
            </a:pPr>
            <a:r>
              <a:rPr lang="en-US" altLang="ko-KR" sz="4800" dirty="0" err="1" smtClean="0">
                <a:solidFill>
                  <a:srgbClr val="000000"/>
                </a:solidFill>
                <a:latin typeface="Garet"/>
              </a:rPr>
              <a:t>에어프라이어</a:t>
            </a:r>
            <a:r>
              <a:rPr lang="ko-KR" altLang="en-US" sz="4800" dirty="0" smtClean="0">
                <a:solidFill>
                  <a:srgbClr val="000000"/>
                </a:solidFill>
                <a:latin typeface="Garet"/>
              </a:rPr>
              <a:t>기</a:t>
            </a:r>
            <a:r>
              <a:rPr lang="en-US" sz="4679" dirty="0" smtClean="0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 </a:t>
            </a:r>
            <a:r>
              <a:rPr lang="en-US" sz="4679" dirty="0" err="1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사용법을</a:t>
            </a:r>
            <a:r>
              <a:rPr lang="en-US" sz="4679" dirty="0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 </a:t>
            </a:r>
            <a:r>
              <a:rPr lang="en-US" sz="4679" dirty="0" err="1">
                <a:solidFill>
                  <a:srgbClr val="000000"/>
                </a:solidFill>
                <a:latin typeface="Garet" panose="020B0600000101010101" charset="0"/>
                <a:ea typeface="Garet Bold"/>
              </a:rPr>
              <a:t>알려줘</a:t>
            </a:r>
            <a:endParaRPr lang="en-US" sz="4679" dirty="0">
              <a:solidFill>
                <a:srgbClr val="000000"/>
              </a:solidFill>
              <a:latin typeface="Garet" panose="020B0600000101010101" charset="0"/>
              <a:ea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54314" y="4171637"/>
            <a:ext cx="14504986" cy="489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Garet"/>
              </a:rPr>
              <a:t>1.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에어프라이어를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안전한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장소에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놓고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전원을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확인합니다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.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Garet"/>
              </a:rPr>
              <a:t>2.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필요한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요리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재료를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에어프라이어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바스켓에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넣습니다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.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Garet"/>
              </a:rPr>
              <a:t>3.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에어프라이어의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온도와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시간을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설정합니다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.  </a:t>
            </a:r>
            <a:r>
              <a:rPr lang="en-US" sz="3399" dirty="0">
                <a:solidFill>
                  <a:srgbClr val="000000"/>
                </a:solidFill>
                <a:latin typeface="Garet Bold"/>
              </a:rPr>
              <a:t>…</a:t>
            </a: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ea typeface="Garet"/>
              </a:rPr>
              <a:t>주의해야</a:t>
            </a:r>
            <a:r>
              <a:rPr lang="en-US" sz="3399" dirty="0">
                <a:solidFill>
                  <a:srgbClr val="000000"/>
                </a:solidFill>
                <a:ea typeface="Garet"/>
              </a:rPr>
              <a:t> 할 </a:t>
            </a:r>
            <a:r>
              <a:rPr lang="en-US" sz="3399" dirty="0" err="1" smtClean="0">
                <a:solidFill>
                  <a:srgbClr val="000000"/>
                </a:solidFill>
                <a:ea typeface="Garet"/>
              </a:rPr>
              <a:t>사항은</a:t>
            </a:r>
            <a:r>
              <a:rPr lang="en-US" sz="3399" dirty="0" smtClean="0">
                <a:solidFill>
                  <a:srgbClr val="000000"/>
                </a:solidFill>
                <a:ea typeface="Garet"/>
              </a:rPr>
              <a:t> </a:t>
            </a:r>
            <a:endParaRPr lang="en-US" sz="3399" dirty="0">
              <a:solidFill>
                <a:srgbClr val="000000"/>
              </a:solidFill>
              <a:ea typeface="Garet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Garet"/>
              </a:rPr>
              <a:t>1.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에어프라이어를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사용할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때는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근처에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가스나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가연성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물질을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두지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않습니다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.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Garet"/>
              </a:rPr>
              <a:t>2.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열기가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방출되는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부분을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만지지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않고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에어프라이어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내부에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손을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넣지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않습니다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.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Garet"/>
              </a:rPr>
              <a:t>3.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요리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중에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에어프라이어를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감독하고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요리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시간을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조절해야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Garet"/>
              </a:rPr>
              <a:t>합니다</a:t>
            </a:r>
            <a:r>
              <a:rPr lang="en-US" sz="3399" dirty="0">
                <a:solidFill>
                  <a:srgbClr val="000000"/>
                </a:solidFill>
                <a:latin typeface="Garet"/>
              </a:rPr>
              <a:t>.  </a:t>
            </a:r>
            <a:r>
              <a:rPr lang="en-US" sz="3399" dirty="0">
                <a:solidFill>
                  <a:srgbClr val="000000"/>
                </a:solidFill>
                <a:latin typeface="Garet Bold"/>
              </a:rPr>
              <a:t>…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1833" y="287655"/>
            <a:ext cx="517841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AFAFB"/>
                </a:solidFill>
                <a:ea typeface="Source Sans Pro"/>
              </a:rPr>
              <a:t>제작 동기</a:t>
            </a:r>
          </a:p>
        </p:txBody>
      </p:sp>
      <p:sp>
        <p:nvSpPr>
          <p:cNvPr id="10" name="TextBox 11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50724" y="1119601"/>
            <a:ext cx="4167638" cy="9033112"/>
          </a:xfrm>
          <a:custGeom>
            <a:avLst/>
            <a:gdLst/>
            <a:ahLst/>
            <a:cxnLst/>
            <a:rect l="l" t="t" r="r" b="b"/>
            <a:pathLst>
              <a:path w="4167638" h="9033112">
                <a:moveTo>
                  <a:pt x="0" y="0"/>
                </a:moveTo>
                <a:lnTo>
                  <a:pt x="4167638" y="0"/>
                </a:lnTo>
                <a:lnTo>
                  <a:pt x="4167638" y="9033113"/>
                </a:lnTo>
                <a:lnTo>
                  <a:pt x="0" y="9033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076971" y="3040264"/>
            <a:ext cx="9839474" cy="5191787"/>
            <a:chOff x="0" y="0"/>
            <a:chExt cx="13119298" cy="6922383"/>
          </a:xfrm>
        </p:grpSpPr>
        <p:sp>
          <p:nvSpPr>
            <p:cNvPr id="6" name="Freeform 6"/>
            <p:cNvSpPr/>
            <p:nvPr/>
          </p:nvSpPr>
          <p:spPr>
            <a:xfrm flipH="1">
              <a:off x="4637064" y="0"/>
              <a:ext cx="4329978" cy="4329978"/>
            </a:xfrm>
            <a:custGeom>
              <a:avLst/>
              <a:gdLst/>
              <a:ahLst/>
              <a:cxnLst/>
              <a:rect l="l" t="t" r="r" b="b"/>
              <a:pathLst>
                <a:path w="4329978" h="4329978">
                  <a:moveTo>
                    <a:pt x="4329978" y="0"/>
                  </a:moveTo>
                  <a:lnTo>
                    <a:pt x="0" y="0"/>
                  </a:lnTo>
                  <a:lnTo>
                    <a:pt x="0" y="4329978"/>
                  </a:lnTo>
                  <a:lnTo>
                    <a:pt x="4329978" y="4329978"/>
                  </a:lnTo>
                  <a:lnTo>
                    <a:pt x="4329978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 flipH="1">
              <a:off x="4412018" y="4093186"/>
              <a:ext cx="1645164" cy="1645164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8638867" y="4092647"/>
              <a:ext cx="1688751" cy="1791838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5805841"/>
              <a:ext cx="13119298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dirty="0">
                  <a:solidFill>
                    <a:srgbClr val="000000"/>
                  </a:solidFill>
                  <a:latin typeface="Garet"/>
                </a:rPr>
                <a:t>Create Image   OR   </a:t>
              </a:r>
              <a:r>
                <a:rPr lang="en-US" sz="5000" dirty="0" err="1">
                  <a:solidFill>
                    <a:srgbClr val="000000"/>
                  </a:solidFill>
                  <a:latin typeface="Garet"/>
                </a:rPr>
                <a:t>Using_GPT</a:t>
              </a:r>
              <a:endParaRPr lang="en-US" sz="5000" dirty="0">
                <a:solidFill>
                  <a:srgbClr val="000000"/>
                </a:solidFill>
                <a:latin typeface="Garet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61833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기술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64269" y="1998319"/>
            <a:ext cx="3272689" cy="7093364"/>
          </a:xfrm>
          <a:custGeom>
            <a:avLst/>
            <a:gdLst/>
            <a:ahLst/>
            <a:cxnLst/>
            <a:rect l="l" t="t" r="r" b="b"/>
            <a:pathLst>
              <a:path w="3272689" h="7093364">
                <a:moveTo>
                  <a:pt x="0" y="0"/>
                </a:moveTo>
                <a:lnTo>
                  <a:pt x="3272690" y="0"/>
                </a:lnTo>
                <a:lnTo>
                  <a:pt x="3272690" y="7093364"/>
                </a:lnTo>
                <a:lnTo>
                  <a:pt x="0" y="7093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61833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기술 구현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636959" y="1028700"/>
            <a:ext cx="8123940" cy="9258300"/>
            <a:chOff x="3636959" y="1028700"/>
            <a:chExt cx="8123940" cy="9258300"/>
          </a:xfrm>
        </p:grpSpPr>
        <p:sp>
          <p:nvSpPr>
            <p:cNvPr id="8" name="Freeform 8"/>
            <p:cNvSpPr/>
            <p:nvPr/>
          </p:nvSpPr>
          <p:spPr>
            <a:xfrm>
              <a:off x="8686780" y="1028700"/>
              <a:ext cx="3074119" cy="6662974"/>
            </a:xfrm>
            <a:custGeom>
              <a:avLst/>
              <a:gdLst/>
              <a:ahLst/>
              <a:cxnLst/>
              <a:rect l="l" t="t" r="r" b="b"/>
              <a:pathLst>
                <a:path w="4098825" h="8883965">
                  <a:moveTo>
                    <a:pt x="0" y="0"/>
                  </a:moveTo>
                  <a:lnTo>
                    <a:pt x="4098825" y="0"/>
                  </a:lnTo>
                  <a:lnTo>
                    <a:pt x="4098825" y="8883965"/>
                  </a:lnTo>
                  <a:lnTo>
                    <a:pt x="0" y="8883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AutoShape 9"/>
            <p:cNvSpPr/>
            <p:nvPr/>
          </p:nvSpPr>
          <p:spPr>
            <a:xfrm>
              <a:off x="3636959" y="3000408"/>
              <a:ext cx="5049821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1" name="Freeform 11"/>
            <p:cNvSpPr/>
            <p:nvPr/>
          </p:nvSpPr>
          <p:spPr>
            <a:xfrm>
              <a:off x="4991014" y="3587020"/>
              <a:ext cx="3091193" cy="6699980"/>
            </a:xfrm>
            <a:custGeom>
              <a:avLst/>
              <a:gdLst/>
              <a:ahLst/>
              <a:cxnLst/>
              <a:rect l="l" t="t" r="r" b="b"/>
              <a:pathLst>
                <a:path w="4121590" h="8933307">
                  <a:moveTo>
                    <a:pt x="0" y="0"/>
                  </a:moveTo>
                  <a:lnTo>
                    <a:pt x="4121590" y="0"/>
                  </a:lnTo>
                  <a:lnTo>
                    <a:pt x="4121590" y="8933307"/>
                  </a:lnTo>
                  <a:lnTo>
                    <a:pt x="0" y="8933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AutoShape 12"/>
            <p:cNvSpPr/>
            <p:nvPr/>
          </p:nvSpPr>
          <p:spPr>
            <a:xfrm>
              <a:off x="3636959" y="6937010"/>
              <a:ext cx="1354055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8081996" y="1998319"/>
            <a:ext cx="9432644" cy="7093364"/>
            <a:chOff x="0" y="0"/>
            <a:chExt cx="12576859" cy="9457818"/>
          </a:xfrm>
        </p:grpSpPr>
        <p:sp>
          <p:nvSpPr>
            <p:cNvPr id="14" name="AutoShape 14"/>
            <p:cNvSpPr/>
            <p:nvPr/>
          </p:nvSpPr>
          <p:spPr>
            <a:xfrm flipV="1">
              <a:off x="281" y="7941652"/>
              <a:ext cx="8212992" cy="60601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4905203" y="3111057"/>
              <a:ext cx="3308070" cy="3810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6" name="Freeform 16"/>
            <p:cNvSpPr/>
            <p:nvPr/>
          </p:nvSpPr>
          <p:spPr>
            <a:xfrm>
              <a:off x="8213274" y="0"/>
              <a:ext cx="4363586" cy="9457818"/>
            </a:xfrm>
            <a:custGeom>
              <a:avLst/>
              <a:gdLst/>
              <a:ahLst/>
              <a:cxnLst/>
              <a:rect l="l" t="t" r="r" b="b"/>
              <a:pathLst>
                <a:path w="4363586" h="9457818">
                  <a:moveTo>
                    <a:pt x="0" y="0"/>
                  </a:moveTo>
                  <a:lnTo>
                    <a:pt x="4363585" y="0"/>
                  </a:lnTo>
                  <a:lnTo>
                    <a:pt x="4363585" y="9457818"/>
                  </a:lnTo>
                  <a:lnTo>
                    <a:pt x="0" y="9457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26812" y="1296383"/>
            <a:ext cx="4004513" cy="8679549"/>
          </a:xfrm>
          <a:custGeom>
            <a:avLst/>
            <a:gdLst/>
            <a:ahLst/>
            <a:cxnLst/>
            <a:rect l="l" t="t" r="r" b="b"/>
            <a:pathLst>
              <a:path w="4004513" h="8679549">
                <a:moveTo>
                  <a:pt x="0" y="0"/>
                </a:moveTo>
                <a:lnTo>
                  <a:pt x="4004513" y="0"/>
                </a:lnTo>
                <a:lnTo>
                  <a:pt x="4004513" y="8679549"/>
                </a:lnTo>
                <a:lnTo>
                  <a:pt x="0" y="867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376738" y="1296383"/>
            <a:ext cx="11378702" cy="8565170"/>
            <a:chOff x="-142649" y="0"/>
            <a:chExt cx="15171603" cy="11420226"/>
          </a:xfrm>
        </p:grpSpPr>
        <p:sp>
          <p:nvSpPr>
            <p:cNvPr id="7" name="Freeform 7"/>
            <p:cNvSpPr/>
            <p:nvPr/>
          </p:nvSpPr>
          <p:spPr>
            <a:xfrm>
              <a:off x="9759965" y="0"/>
              <a:ext cx="5268989" cy="11420226"/>
            </a:xfrm>
            <a:custGeom>
              <a:avLst/>
              <a:gdLst/>
              <a:ahLst/>
              <a:cxnLst/>
              <a:rect l="l" t="t" r="r" b="b"/>
              <a:pathLst>
                <a:path w="5268989" h="11420226">
                  <a:moveTo>
                    <a:pt x="0" y="0"/>
                  </a:moveTo>
                  <a:lnTo>
                    <a:pt x="5268989" y="0"/>
                  </a:lnTo>
                  <a:lnTo>
                    <a:pt x="5268989" y="11420226"/>
                  </a:lnTo>
                  <a:lnTo>
                    <a:pt x="0" y="11420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AutoShape 8"/>
            <p:cNvSpPr/>
            <p:nvPr/>
          </p:nvSpPr>
          <p:spPr>
            <a:xfrm>
              <a:off x="4459992" y="5104089"/>
              <a:ext cx="5264474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-142649" y="4461908"/>
              <a:ext cx="4677167" cy="11949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이미지</a:t>
              </a:r>
              <a:r>
                <a:rPr lang="en-US" sz="5199" dirty="0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 </a:t>
              </a:r>
              <a:r>
                <a:rPr lang="en-US" sz="5199" dirty="0" err="1">
                  <a:solidFill>
                    <a:srgbClr val="000000"/>
                  </a:solidFill>
                  <a:latin typeface="Garet" panose="020B0600000101010101" charset="0"/>
                  <a:ea typeface="Garet Bold"/>
                </a:rPr>
                <a:t>생성</a:t>
              </a:r>
              <a:endParaRPr lang="en-US" sz="5199" dirty="0">
                <a:solidFill>
                  <a:srgbClr val="000000"/>
                </a:solidFill>
                <a:latin typeface="Garet" panose="020B0600000101010101" charset="0"/>
                <a:ea typeface="Garet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061833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 err="1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기술</a:t>
            </a: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 </a:t>
            </a:r>
            <a:r>
              <a:rPr lang="en-US" sz="2400" dirty="0" err="1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구현</a:t>
            </a: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46506" y="1563919"/>
            <a:ext cx="3648686" cy="7908316"/>
          </a:xfrm>
          <a:custGeom>
            <a:avLst/>
            <a:gdLst/>
            <a:ahLst/>
            <a:cxnLst/>
            <a:rect l="l" t="t" r="r" b="b"/>
            <a:pathLst>
              <a:path w="3648686" h="7908316">
                <a:moveTo>
                  <a:pt x="0" y="0"/>
                </a:moveTo>
                <a:lnTo>
                  <a:pt x="3648686" y="0"/>
                </a:lnTo>
                <a:lnTo>
                  <a:pt x="3648686" y="7908316"/>
                </a:lnTo>
                <a:lnTo>
                  <a:pt x="0" y="7908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295012" y="1563919"/>
            <a:ext cx="6673331" cy="7908316"/>
            <a:chOff x="0" y="0"/>
            <a:chExt cx="8897775" cy="10544421"/>
          </a:xfrm>
        </p:grpSpPr>
        <p:sp>
          <p:nvSpPr>
            <p:cNvPr id="7" name="Freeform 7"/>
            <p:cNvSpPr/>
            <p:nvPr/>
          </p:nvSpPr>
          <p:spPr>
            <a:xfrm>
              <a:off x="4032860" y="0"/>
              <a:ext cx="4864915" cy="10544421"/>
            </a:xfrm>
            <a:custGeom>
              <a:avLst/>
              <a:gdLst/>
              <a:ahLst/>
              <a:cxnLst/>
              <a:rect l="l" t="t" r="r" b="b"/>
              <a:pathLst>
                <a:path w="4864915" h="10544421">
                  <a:moveTo>
                    <a:pt x="0" y="0"/>
                  </a:moveTo>
                  <a:lnTo>
                    <a:pt x="4864915" y="0"/>
                  </a:lnTo>
                  <a:lnTo>
                    <a:pt x="4864915" y="10544421"/>
                  </a:lnTo>
                  <a:lnTo>
                    <a:pt x="0" y="105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AutoShape 8"/>
            <p:cNvSpPr/>
            <p:nvPr/>
          </p:nvSpPr>
          <p:spPr>
            <a:xfrm flipV="1">
              <a:off x="240" y="5272210"/>
              <a:ext cx="3815191" cy="2540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968343" y="1563919"/>
            <a:ext cx="6677636" cy="7908316"/>
            <a:chOff x="0" y="0"/>
            <a:chExt cx="8903515" cy="10544421"/>
          </a:xfrm>
        </p:grpSpPr>
        <p:sp>
          <p:nvSpPr>
            <p:cNvPr id="10" name="Freeform 10"/>
            <p:cNvSpPr/>
            <p:nvPr/>
          </p:nvSpPr>
          <p:spPr>
            <a:xfrm>
              <a:off x="4038600" y="0"/>
              <a:ext cx="4864915" cy="10544421"/>
            </a:xfrm>
            <a:custGeom>
              <a:avLst/>
              <a:gdLst/>
              <a:ahLst/>
              <a:cxnLst/>
              <a:rect l="l" t="t" r="r" b="b"/>
              <a:pathLst>
                <a:path w="4864915" h="10544421">
                  <a:moveTo>
                    <a:pt x="0" y="0"/>
                  </a:moveTo>
                  <a:lnTo>
                    <a:pt x="4864915" y="0"/>
                  </a:lnTo>
                  <a:lnTo>
                    <a:pt x="4864915" y="10544421"/>
                  </a:lnTo>
                  <a:lnTo>
                    <a:pt x="0" y="105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AutoShape 11"/>
            <p:cNvSpPr/>
            <p:nvPr/>
          </p:nvSpPr>
          <p:spPr>
            <a:xfrm flipV="1">
              <a:off x="254" y="5170612"/>
              <a:ext cx="3815191" cy="2540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2061833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기술 구현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2991997" cy="1293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997" cy="1293300"/>
            </a:xfrm>
            <a:custGeom>
              <a:avLst/>
              <a:gdLst/>
              <a:ahLst/>
              <a:cxnLst/>
              <a:rect l="l" t="t" r="r" b="b"/>
              <a:pathLst>
                <a:path w="22991997" h="1293300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47750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AFAFB"/>
                </a:solidFill>
                <a:latin typeface="Garet" panose="020B0600000101010101" charset="0"/>
              </a:rPr>
              <a:t>2023_SW_미래채움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61833" y="287655"/>
            <a:ext cx="517841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ko-KR" altLang="en-US" sz="2400" dirty="0" smtClean="0">
                <a:solidFill>
                  <a:srgbClr val="FAFAFB"/>
                </a:solidFill>
                <a:latin typeface="Garet" panose="020B0600000101010101" charset="0"/>
                <a:ea typeface="Source Sans Pro"/>
              </a:rPr>
              <a:t>구현 영상</a:t>
            </a:r>
            <a:endParaRPr lang="en-US" sz="2400" dirty="0">
              <a:solidFill>
                <a:srgbClr val="FAFAFB"/>
              </a:solidFill>
              <a:latin typeface="Garet" panose="020B0600000101010101" charset="0"/>
              <a:ea typeface="Source Sans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3390900"/>
            <a:ext cx="1047750" cy="418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</a:pPr>
            <a:r>
              <a:rPr lang="en-US" sz="2400" dirty="0" smtClean="0">
                <a:solidFill>
                  <a:srgbClr val="000000"/>
                </a:solidFill>
                <a:latin typeface="Garet" panose="020B0600000101010101" charset="0"/>
              </a:rPr>
              <a:t>1.25배</a:t>
            </a:r>
            <a:endParaRPr lang="en-US" sz="2400" dirty="0">
              <a:solidFill>
                <a:srgbClr val="000000"/>
              </a:solidFill>
              <a:latin typeface="Garet" panose="020B0600000101010101" charset="0"/>
            </a:endParaRPr>
          </a:p>
        </p:txBody>
      </p:sp>
      <p:pic>
        <p:nvPicPr>
          <p:cNvPr id="8" name="t시연 영상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700" y="1343569"/>
            <a:ext cx="16230600" cy="8618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277</Words>
  <Application>Microsoft Office PowerPoint</Application>
  <PresentationFormat>사용자 지정</PresentationFormat>
  <Paragraphs>68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Calibri</vt:lpstr>
      <vt:lpstr>Be Vietnam</vt:lpstr>
      <vt:lpstr>Source Sans Pro</vt:lpstr>
      <vt:lpstr>맑은 고딕</vt:lpstr>
      <vt:lpstr>Garet</vt:lpstr>
      <vt:lpstr>Garet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Dust White Simple Minimalist All Purpose Presentation PPT Template</dc:title>
  <dc:creator>영웅</dc:creator>
  <cp:lastModifiedBy>영웅</cp:lastModifiedBy>
  <cp:revision>14</cp:revision>
  <dcterms:created xsi:type="dcterms:W3CDTF">2006-08-16T00:00:00Z</dcterms:created>
  <dcterms:modified xsi:type="dcterms:W3CDTF">2023-10-21T22:57:38Z</dcterms:modified>
  <dc:identifier>DAFx449qoDU</dc:identifier>
</cp:coreProperties>
</file>